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4aa97cc93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54aa97cc93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4aa97cc93_1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4aa97cc93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4aa97cc93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4aa97cc93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54aa97cc93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54aa97cc93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54aa97cc93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54aa97cc93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4aa97cc93_1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54aa97cc93_1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2"/>
                </a:solidFill>
              </a:rPr>
              <a:t>  </a:t>
            </a:r>
            <a:r>
              <a:rPr lang="en-GB" sz="1000">
                <a:solidFill>
                  <a:schemeClr val="lt2"/>
                </a:solidFill>
              </a:rPr>
              <a:t>Gentian Ndreu…     </a:t>
            </a:r>
            <a:endParaRPr sz="1000">
              <a:solidFill>
                <a:schemeClr val="lt2"/>
              </a:solidFill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9" name="Google Shape;10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Google Shape;12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3" name="Google Shape;123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4" name="Google Shape;124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" name="Google Shape;126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" name="Google Shape;127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9" name="Google Shape;13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4" name="Google Shape;144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6" name="Google Shape;15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6" name="Google Shape;166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0" name="Google Shape;20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" name="Google Shape;50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" name="Google Shape;51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7" name="Google Shape;57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" name="Google Shape;58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3" name="Google Shape;6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" name="Google Shape;67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Google Shape;7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8" name="Google Shape;98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3" name="Google Shape;103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Unlocking Revenue Potential</a:t>
            </a:r>
            <a:endParaRPr/>
          </a:p>
        </p:txBody>
      </p:sp>
      <p:sp>
        <p:nvSpPr>
          <p:cNvPr id="175" name="Google Shape;175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Data-Driven Ticket Pricing Strategy for</a:t>
            </a:r>
            <a:r>
              <a:rPr b="1" lang="en-GB" sz="1500"/>
              <a:t> </a:t>
            </a:r>
            <a:r>
              <a:rPr b="1" lang="en-GB" sz="1500" u="sng">
                <a:solidFill>
                  <a:schemeClr val="dk1"/>
                </a:solidFill>
              </a:rPr>
              <a:t>Big Mountain Resort</a:t>
            </a:r>
            <a:endParaRPr b="1" sz="15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459350" y="1853850"/>
            <a:ext cx="4665000" cy="19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Location</a:t>
            </a:r>
            <a:r>
              <a:rPr lang="en-GB" sz="1100"/>
              <a:t>: Montana, offering stunning views of Glacier National     Park and Flathead National Forest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Facilities</a:t>
            </a:r>
            <a:r>
              <a:rPr lang="en-GB" sz="1100"/>
              <a:t>: 105 trails, 11 lifts, 2 T-bars, 1 magic carpet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Visitor Stats</a:t>
            </a:r>
            <a:r>
              <a:rPr lang="en-GB" sz="1100"/>
              <a:t>: 350,000 annual skiers/snowboarders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Longest Run</a:t>
            </a:r>
            <a:r>
              <a:rPr lang="en-GB" sz="1100"/>
              <a:t>: Hellfire (3.3 miles)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Elevation</a:t>
            </a:r>
            <a:r>
              <a:rPr lang="en-GB" sz="1100"/>
              <a:t>: Base-4,464ft, Summit-6,817ft, Vertical Drop- 2,353ft</a:t>
            </a:r>
            <a:endParaRPr sz="1100"/>
          </a:p>
        </p:txBody>
      </p:sp>
      <p:sp>
        <p:nvSpPr>
          <p:cNvPr id="181" name="Google Shape;181;p19"/>
          <p:cNvSpPr txBox="1"/>
          <p:nvPr>
            <p:ph type="title"/>
          </p:nvPr>
        </p:nvSpPr>
        <p:spPr>
          <a:xfrm>
            <a:off x="729450" y="1242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Big Mountain Resort Overview:</a:t>
            </a:r>
            <a:endParaRPr/>
          </a:p>
        </p:txBody>
      </p:sp>
      <p:pic>
        <p:nvPicPr>
          <p:cNvPr descr="shutterstock_429987889_edited.jpg" id="182" name="Google Shape;182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/>
        </p:nvSpPr>
        <p:spPr>
          <a:xfrm>
            <a:off x="4958150" y="1853850"/>
            <a:ext cx="37023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b="1" lang="en-GB" sz="11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Recent Addition</a:t>
            </a: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New chair lift, increasing operating costs by $1,540,000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b="1" lang="en-GB" sz="11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Pricing Strategy</a:t>
            </a: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Premium above market average, seeking data-driven approach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b="1" lang="en-GB" sz="1100" u="sng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Goal</a:t>
            </a: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Optimize ticket pricing, explore cost-cutting options, and support higher prices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1168839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 and Key Findings</a:t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726641" y="178674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055442" y="170552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200">
                <a:solidFill>
                  <a:schemeClr val="dk2"/>
                </a:solidFill>
              </a:rPr>
              <a:t>Increase Ticket Price to $95.83</a:t>
            </a:r>
            <a:br>
              <a:rPr b="1" lang="en-GB" sz="1100"/>
            </a:br>
            <a:r>
              <a:rPr b="1" lang="en-GB" sz="1100"/>
              <a:t>By implementing this pricing adjustment, the resort can better align its rates with the value it offers to customers, ultimately maximizing revenue potential</a:t>
            </a:r>
            <a:endParaRPr sz="1100"/>
          </a:p>
        </p:txBody>
      </p:sp>
      <p:sp>
        <p:nvSpPr>
          <p:cNvPr id="191" name="Google Shape;191;p20"/>
          <p:cNvSpPr/>
          <p:nvPr/>
        </p:nvSpPr>
        <p:spPr>
          <a:xfrm>
            <a:off x="3819500" y="3666250"/>
            <a:ext cx="328800" cy="32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4248176" y="35664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200">
                <a:solidFill>
                  <a:schemeClr val="dk2"/>
                </a:solidFill>
              </a:rPr>
              <a:t>Close One Run</a:t>
            </a:r>
            <a:br>
              <a:rPr lang="en-GB" sz="1100">
                <a:solidFill>
                  <a:schemeClr val="dk2"/>
                </a:solidFill>
              </a:rPr>
            </a:br>
            <a:r>
              <a:rPr lang="en-GB" sz="1100">
                <a:solidFill>
                  <a:schemeClr val="dk2"/>
                </a:solidFill>
              </a:rPr>
              <a:t>The operating costs can potentially reduced by closing one run without impacting the ticket price. However, closing 2 or 3 runs would have an impact on the ticket price. Interestingly, closing 4 or 5 runs would not lead to a further decrease in the ticket price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>
            <a:off x="4477700" y="1688715"/>
            <a:ext cx="3390775" cy="186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0"/>
          <p:cNvPicPr preferRelativeResize="0"/>
          <p:nvPr/>
        </p:nvPicPr>
        <p:blipFill>
          <a:blip r:embed="rId5">
            <a:alphaModFix amt="69000"/>
          </a:blip>
          <a:stretch>
            <a:fillRect/>
          </a:stretch>
        </p:blipFill>
        <p:spPr>
          <a:xfrm>
            <a:off x="914400" y="2857075"/>
            <a:ext cx="2832900" cy="231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727650" y="1267400"/>
            <a:ext cx="76887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Big Mountain ranks among the top resorts when it comes to snowmaking coverage, chair quantity, fast quad availability, run count, and skiable terrain area</a:t>
            </a:r>
            <a:endParaRPr sz="1400">
              <a:solidFill>
                <a:schemeClr val="dk2"/>
              </a:solidFill>
            </a:endParaRPr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537" y="1904295"/>
            <a:ext cx="32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96" y="1904288"/>
            <a:ext cx="32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4208" y="3611652"/>
            <a:ext cx="32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4525" y="3611638"/>
            <a:ext cx="3240000" cy="14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Results and Analysis</a:t>
            </a:r>
            <a:endParaRPr/>
          </a:p>
        </p:txBody>
      </p:sp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402100" y="1850275"/>
            <a:ext cx="4411800" cy="28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The “AdultWeekend” column is identified and used as the target variable. “AdultWeekday” is removed from the dataset because of </a:t>
            </a:r>
            <a:r>
              <a:rPr lang="en-GB" sz="1200"/>
              <a:t>excessive</a:t>
            </a:r>
            <a:r>
              <a:rPr lang="en-GB" sz="1200"/>
              <a:t> vissing values.</a:t>
            </a:r>
            <a:br>
              <a:rPr lang="en-GB" sz="1200"/>
            </a:br>
            <a:br>
              <a:rPr lang="en-GB" sz="1200"/>
            </a:br>
            <a:r>
              <a:rPr lang="en-GB" sz="1200"/>
              <a:t>A correlation Heatmap suggests some interesting findings:</a:t>
            </a:r>
            <a:endParaRPr sz="1200"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Summit and base elevation are quite highly correlated.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Night skiing area is correlated with the number of resorts per capita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average snowfall correlated with summit elevation, vertical drop, and base elevation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price column has a strong positive correlation with vertical drop, fastQuads, runs and Snow making_ac</a:t>
            </a:r>
            <a:endParaRPr/>
          </a:p>
        </p:txBody>
      </p:sp>
      <p:pic>
        <p:nvPicPr>
          <p:cNvPr id="210" name="Google Shape;2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550" y="1853850"/>
            <a:ext cx="3693600" cy="3266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idx="1" type="body"/>
          </p:nvPr>
        </p:nvSpPr>
        <p:spPr>
          <a:xfrm>
            <a:off x="729450" y="2078875"/>
            <a:ext cx="7997700" cy="10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</a:t>
            </a:r>
            <a:r>
              <a:rPr lang="en-GB"/>
              <a:t> 226  resorts are split 70% for training purposes and 30% for testing</a:t>
            </a:r>
            <a:br>
              <a:rPr lang="en-GB"/>
            </a:br>
            <a:r>
              <a:rPr lang="en-GB"/>
              <a:t>The mean of the numerical features is used as a baseline to evaluate the performance of the trained model.</a:t>
            </a:r>
            <a:br>
              <a:rPr lang="en-GB"/>
            </a:br>
            <a:br>
              <a:rPr lang="en-GB"/>
            </a:br>
            <a:r>
              <a:rPr lang="en-GB"/>
              <a:t>A</a:t>
            </a:r>
            <a:r>
              <a:rPr b="1" lang="en-GB"/>
              <a:t> Linear </a:t>
            </a:r>
            <a:r>
              <a:rPr b="1" lang="en-GB"/>
              <a:t>Regression</a:t>
            </a:r>
            <a:r>
              <a:rPr lang="en-GB"/>
              <a:t> model</a:t>
            </a:r>
            <a:r>
              <a:rPr lang="en-GB"/>
              <a:t> resulted with a cross validation score of </a:t>
            </a:r>
            <a:r>
              <a:rPr b="1" lang="en-GB"/>
              <a:t>0.63</a:t>
            </a:r>
            <a:r>
              <a:rPr lang="en-GB"/>
              <a:t> and identified the 8 most significant features:</a:t>
            </a:r>
            <a:endParaRPr/>
          </a:p>
        </p:txBody>
      </p:sp>
      <p:sp>
        <p:nvSpPr>
          <p:cNvPr id="216" name="Google Shape;21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Results and Analysis</a:t>
            </a:r>
            <a:endParaRPr/>
          </a:p>
        </p:txBody>
      </p:sp>
      <p:sp>
        <p:nvSpPr>
          <p:cNvPr id="217" name="Google Shape;217;p23"/>
          <p:cNvSpPr txBox="1"/>
          <p:nvPr/>
        </p:nvSpPr>
        <p:spPr>
          <a:xfrm>
            <a:off x="756805" y="2771266"/>
            <a:ext cx="4234500" cy="14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vertical_drop      	  10.767857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Snow Making_ac        6.290074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total_chairs 	                 5.794156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fast Quads                      5.745626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958200" y="4251775"/>
            <a:ext cx="72276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This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coefficients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are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consistent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with the results of the Heatmap. Vertical Drop having the most impact, followed by area covered by Snow Making Machines, total chairs and so on. Skiable terrain seems a bit odd, visitors tend to pay less as the skiable area of the resort increases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4572000" y="2756275"/>
            <a:ext cx="3278100" cy="15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Runs                                  5.370555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LongestRun_mi           0.181814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trams                               -4.142024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SkiableTerrain_ac    -5.249780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Results and Analysis</a:t>
            </a:r>
            <a:endParaRPr/>
          </a:p>
        </p:txBody>
      </p:sp>
      <p:sp>
        <p:nvSpPr>
          <p:cNvPr id="225" name="Google Shape;225;p24"/>
          <p:cNvSpPr txBox="1"/>
          <p:nvPr>
            <p:ph idx="1" type="body"/>
          </p:nvPr>
        </p:nvSpPr>
        <p:spPr>
          <a:xfrm>
            <a:off x="696195" y="1777915"/>
            <a:ext cx="5891400" cy="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Another model is trained and tested using </a:t>
            </a:r>
            <a:r>
              <a:rPr b="1" lang="en-GB" sz="1400">
                <a:solidFill>
                  <a:schemeClr val="dk2"/>
                </a:solidFill>
              </a:rPr>
              <a:t>Random Forest Regressor.</a:t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en-GB" sz="1400"/>
            </a:b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3849" y="2330725"/>
            <a:ext cx="3774024" cy="27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 txBox="1"/>
          <p:nvPr/>
        </p:nvSpPr>
        <p:spPr>
          <a:xfrm>
            <a:off x="729450" y="2009255"/>
            <a:ext cx="4334400" cy="17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Differently from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Linear Regressor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four most important features for this model are: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Fast Quads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Runs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4"/>
          <p:cNvSpPr txBox="1"/>
          <p:nvPr/>
        </p:nvSpPr>
        <p:spPr>
          <a:xfrm>
            <a:off x="602100" y="3154225"/>
            <a:ext cx="4589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2274119" y="2670450"/>
            <a:ext cx="29172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Snow Making_ac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vertical_drop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801500" y="3539125"/>
            <a:ext cx="43344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Linear 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regression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cross validation performance was at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63%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and Mean Absolute Error of 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11.79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Random Forest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scored 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70%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and a  Mean Absolute Error of  </a:t>
            </a:r>
            <a:r>
              <a:rPr b="1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9.53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Results and Analysis</a:t>
            </a:r>
            <a:endParaRPr/>
          </a:p>
        </p:txBody>
      </p:sp>
      <p:sp>
        <p:nvSpPr>
          <p:cNvPr id="236" name="Google Shape;236;p25"/>
          <p:cNvSpPr txBox="1"/>
          <p:nvPr>
            <p:ph idx="1" type="body"/>
          </p:nvPr>
        </p:nvSpPr>
        <p:spPr>
          <a:xfrm>
            <a:off x="729450" y="2078875"/>
            <a:ext cx="7688700" cy="28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model trained on Random Forest Regressor </a:t>
            </a:r>
            <a:r>
              <a:rPr lang="en-GB"/>
              <a:t>is refitted with all available data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Ticket price predicted by the moel for Big Mountain Resort is </a:t>
            </a:r>
            <a:r>
              <a:rPr lang="en-GB"/>
              <a:t>$95.87</a:t>
            </a:r>
            <a:r>
              <a:rPr lang="en-GB"/>
              <a:t> 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Mean Absolute error: </a:t>
            </a:r>
            <a:r>
              <a:rPr lang="en-GB"/>
              <a:t>$10.39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Closing one Run </a:t>
            </a:r>
            <a:r>
              <a:rPr lang="en-GB"/>
              <a:t>does not</a:t>
            </a:r>
            <a:r>
              <a:rPr lang="en-GB"/>
              <a:t> affect the ticket price, closing 3,4 or 5 runs will have the same effect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Adding a run, installing new lift and increasing the vertical drop will support price raise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Increasing longest run length or snow machine covered area doesn’t seem to have any </a:t>
            </a:r>
            <a:r>
              <a:rPr lang="en-GB"/>
              <a:t>significant</a:t>
            </a:r>
            <a:r>
              <a:rPr lang="en-GB"/>
              <a:t> change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and conclusion</a:t>
            </a:r>
            <a:endParaRPr/>
          </a:p>
        </p:txBody>
      </p:sp>
      <p:sp>
        <p:nvSpPr>
          <p:cNvPr id="242" name="Google Shape;242;p26"/>
          <p:cNvSpPr txBox="1"/>
          <p:nvPr>
            <p:ph idx="1" type="body"/>
          </p:nvPr>
        </p:nvSpPr>
        <p:spPr>
          <a:xfrm>
            <a:off x="729450" y="2078875"/>
            <a:ext cx="7688700" cy="26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The reliability of the model's predictions is based on the underlying assumption that other resorts primarily determine their prices based on the perceived value of specific facilities.</a:t>
            </a:r>
            <a:br>
              <a:rPr lang="en-GB" sz="1400"/>
            </a:b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 Big Mountain Resort tickets are </a:t>
            </a:r>
            <a:r>
              <a:rPr b="1" lang="en-GB" sz="1400"/>
              <a:t>underpriced</a:t>
            </a:r>
            <a:br>
              <a:rPr b="1" lang="en-GB" sz="1400"/>
            </a:b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Closing one or few runs, will help reduce costs and </a:t>
            </a:r>
            <a:r>
              <a:rPr lang="en-GB" sz="1400"/>
              <a:t>subsequently</a:t>
            </a:r>
            <a:r>
              <a:rPr lang="en-GB" sz="1400"/>
              <a:t> raise the revenue</a:t>
            </a:r>
            <a:br>
              <a:rPr lang="en-GB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Considering the  operational costs, investing in new chairlifts, new runs, and increasing the vertical drop has the potential to be profitable and should be taken into consideration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